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60" r:id="rId4"/>
    <p:sldId id="261" r:id="rId5"/>
    <p:sldId id="262" r:id="rId6"/>
    <p:sldId id="265" r:id="rId7"/>
    <p:sldId id="266" r:id="rId8"/>
    <p:sldId id="270" r:id="rId9"/>
    <p:sldId id="271" r:id="rId10"/>
    <p:sldId id="272" r:id="rId11"/>
    <p:sldId id="273" r:id="rId12"/>
    <p:sldId id="277" r:id="rId13"/>
    <p:sldId id="280" r:id="rId14"/>
    <p:sldId id="28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333CC"/>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76"/>
  </p:normalViewPr>
  <p:slideViewPr>
    <p:cSldViewPr snapToGrid="0" snapToObjects="1">
      <p:cViewPr varScale="1">
        <p:scale>
          <a:sx n="72" d="100"/>
          <a:sy n="72" d="100"/>
        </p:scale>
        <p:origin x="132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B38736-1FF3-3E4D-B718-C81F7440F49E}"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7E825-FFB9-5946-B05A-7F1DCD303586}" type="slidenum">
              <a:rPr lang="en-US" smtClean="0"/>
              <a:t>‹#›</a:t>
            </a:fld>
            <a:endParaRPr lang="en-US"/>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B38736-1FF3-3E4D-B718-C81F7440F49E}"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7E825-FFB9-5946-B05A-7F1DCD303586}" type="slidenum">
              <a:rPr lang="en-US" smtClean="0"/>
              <a:t>‹#›</a:t>
            </a:fld>
            <a:endParaRPr lang="en-US"/>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B38736-1FF3-3E4D-B718-C81F7440F49E}"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7E825-FFB9-5946-B05A-7F1DCD303586}" type="slidenum">
              <a:rPr lang="en-US" smtClean="0"/>
              <a:t>‹#›</a:t>
            </a:fld>
            <a:endParaRPr lang="en-US"/>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B38736-1FF3-3E4D-B718-C81F7440F49E}"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7E825-FFB9-5946-B05A-7F1DCD303586}" type="slidenum">
              <a:rPr lang="en-US" smtClean="0"/>
              <a:t>‹#›</a:t>
            </a:fld>
            <a:endParaRPr lang="en-US"/>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B38736-1FF3-3E4D-B718-C81F7440F49E}"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7E825-FFB9-5946-B05A-7F1DCD303586}" type="slidenum">
              <a:rPr lang="en-US" smtClean="0"/>
              <a:t>‹#›</a:t>
            </a:fld>
            <a:endParaRPr lang="en-US"/>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B38736-1FF3-3E4D-B718-C81F7440F49E}"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7E825-FFB9-5946-B05A-7F1DCD303586}" type="slidenum">
              <a:rPr lang="en-US" smtClean="0"/>
              <a:t>‹#›</a:t>
            </a:fld>
            <a:endParaRPr lang="en-US"/>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B38736-1FF3-3E4D-B718-C81F7440F49E}" type="datetimeFigureOut">
              <a:rPr lang="en-US" smtClean="0"/>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7E825-FFB9-5946-B05A-7F1DCD303586}" type="slidenum">
              <a:rPr lang="en-US" smtClean="0"/>
              <a:t>‹#›</a:t>
            </a:fld>
            <a:endParaRPr lang="en-US"/>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B38736-1FF3-3E4D-B718-C81F7440F49E}" type="datetimeFigureOut">
              <a:rPr lang="en-US" smtClean="0"/>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7E825-FFB9-5946-B05A-7F1DCD303586}" type="slidenum">
              <a:rPr lang="en-US" smtClean="0"/>
              <a:t>‹#›</a:t>
            </a:fld>
            <a:endParaRPr lang="en-US"/>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38736-1FF3-3E4D-B718-C81F7440F49E}" type="datetimeFigureOut">
              <a:rPr lang="en-US" smtClean="0"/>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7E825-FFB9-5946-B05A-7F1DCD303586}" type="slidenum">
              <a:rPr lang="en-US" smtClean="0"/>
              <a:t>‹#›</a:t>
            </a:fld>
            <a:endParaRPr lang="en-US"/>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38736-1FF3-3E4D-B718-C81F7440F49E}"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7E825-FFB9-5946-B05A-7F1DCD303586}" type="slidenum">
              <a:rPr lang="en-US" smtClean="0"/>
              <a:t>‹#›</a:t>
            </a:fld>
            <a:endParaRPr lang="en-US"/>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38736-1FF3-3E4D-B718-C81F7440F49E}"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7E825-FFB9-5946-B05A-7F1DCD303586}" type="slidenum">
              <a:rPr lang="en-US" smtClean="0"/>
              <a:t>‹#›</a:t>
            </a:fld>
            <a:endParaRPr lang="en-US"/>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38736-1FF3-3E4D-B718-C81F7440F49E}" type="datetimeFigureOut">
              <a:rPr lang="en-US" smtClean="0"/>
              <a:t>8/27/2020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7E825-FFB9-5946-B05A-7F1DCD303586}" type="slidenum">
              <a:rPr lang="en-US" smtClean="0"/>
              <a:t>‹#›</a:t>
            </a:fld>
            <a:endParaRPr lang="en-US"/>
          </a:p>
        </p:txBody>
      </p:sp>
    </p:spTree>
    <p:extLst>
      <p:ext uri="{BB962C8B-B14F-4D97-AF65-F5344CB8AC3E}">
        <p14:creationId xmlns:p14="http://schemas.microsoft.com/office/powerpoint/2010/main" val="1633395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jeffrib2@gcsnc.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26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0">
        <p159:morph option="byObject"/>
      </p:transition>
    </mc:Choice>
    <mc:Fallback xmlns="">
      <p:transition spd="slow" advClick="0" advTm="3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86489" y="2700130"/>
            <a:ext cx="8771021" cy="3108543"/>
          </a:xfrm>
          <a:prstGeom prst="rect">
            <a:avLst/>
          </a:prstGeom>
          <a:noFill/>
        </p:spPr>
        <p:txBody>
          <a:bodyPr wrap="square" rtlCol="0">
            <a:spAutoFit/>
          </a:bodyPr>
          <a:lstStyle/>
          <a:p>
            <a:pPr algn="ctr"/>
            <a:r>
              <a:rPr lang="en-US" sz="2800" b="1" dirty="0">
                <a:solidFill>
                  <a:srgbClr val="990099"/>
                </a:solidFill>
                <a:latin typeface="Century Gothic" panose="020B0502020202020204" pitchFamily="34" charset="0"/>
              </a:rPr>
              <a:t>We have a ticket system through PBIS for our school.  The children will receive tickets from all of their teachers and anyone in the building who catches them doing something great!</a:t>
            </a:r>
          </a:p>
          <a:p>
            <a:pPr algn="ctr"/>
            <a:endParaRPr lang="en-US" sz="2800" b="1" dirty="0">
              <a:solidFill>
                <a:srgbClr val="990099"/>
              </a:solidFill>
              <a:latin typeface="Century Gothic" panose="020B0502020202020204" pitchFamily="34" charset="0"/>
            </a:endParaRPr>
          </a:p>
          <a:p>
            <a:pPr algn="ctr"/>
            <a:r>
              <a:rPr lang="en-US" sz="2800" b="1" dirty="0">
                <a:solidFill>
                  <a:srgbClr val="990099"/>
                </a:solidFill>
                <a:latin typeface="Century Gothic" panose="020B0502020202020204" pitchFamily="34" charset="0"/>
              </a:rPr>
              <a:t>There will also be other classroom incentives offered throughout the year!</a:t>
            </a:r>
          </a:p>
        </p:txBody>
      </p:sp>
    </p:spTree>
    <p:extLst>
      <p:ext uri="{BB962C8B-B14F-4D97-AF65-F5344CB8AC3E}">
        <p14:creationId xmlns:p14="http://schemas.microsoft.com/office/powerpoint/2010/main" val="844477620"/>
      </p:ext>
    </p:extLst>
  </p:cSld>
  <p:clrMapOvr>
    <a:masterClrMapping/>
  </p:clrMapOvr>
  <p:transition spd="slow" advClick="0" advTm="30000">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86489" y="2925417"/>
            <a:ext cx="8771021" cy="2677656"/>
          </a:xfrm>
          <a:prstGeom prst="rect">
            <a:avLst/>
          </a:prstGeom>
          <a:noFill/>
        </p:spPr>
        <p:txBody>
          <a:bodyPr wrap="square" rtlCol="0">
            <a:spAutoFit/>
          </a:bodyPr>
          <a:lstStyle/>
          <a:p>
            <a:pPr algn="ctr"/>
            <a:r>
              <a:rPr lang="en-US" sz="2400" b="1" dirty="0">
                <a:solidFill>
                  <a:srgbClr val="00B050"/>
                </a:solidFill>
                <a:latin typeface="Century Gothic" panose="020B0502020202020204" pitchFamily="34" charset="0"/>
              </a:rPr>
              <a:t>Grades will be given based on participation or classwork, completed homework, completion of weekly reading logs, Math and English/Language Arts Requirements.</a:t>
            </a:r>
          </a:p>
          <a:p>
            <a:pPr algn="ctr"/>
            <a:endParaRPr lang="en-US" sz="2400" b="1" dirty="0">
              <a:solidFill>
                <a:srgbClr val="00B050"/>
              </a:solidFill>
              <a:latin typeface="Century Gothic" panose="020B0502020202020204" pitchFamily="34" charset="0"/>
            </a:endParaRPr>
          </a:p>
          <a:p>
            <a:pPr algn="ctr"/>
            <a:r>
              <a:rPr lang="en-US" sz="2400" b="1" dirty="0">
                <a:solidFill>
                  <a:srgbClr val="00B050"/>
                </a:solidFill>
                <a:latin typeface="Century Gothic" panose="020B0502020202020204" pitchFamily="34" charset="0"/>
              </a:rPr>
              <a:t>The children may sometimes receive points for assignments.  In other cases, such as assessments and projects, they will receive a grade.  </a:t>
            </a:r>
          </a:p>
        </p:txBody>
      </p:sp>
    </p:spTree>
    <p:extLst>
      <p:ext uri="{BB962C8B-B14F-4D97-AF65-F5344CB8AC3E}">
        <p14:creationId xmlns:p14="http://schemas.microsoft.com/office/powerpoint/2010/main" val="415936317"/>
      </p:ext>
    </p:extLst>
  </p:cSld>
  <p:clrMapOvr>
    <a:masterClrMapping/>
  </p:clrMapOvr>
  <p:transition spd="slow" advClick="0" advTm="30000">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86489" y="2673626"/>
            <a:ext cx="8771021" cy="3785652"/>
          </a:xfrm>
          <a:prstGeom prst="rect">
            <a:avLst/>
          </a:prstGeom>
          <a:noFill/>
        </p:spPr>
        <p:txBody>
          <a:bodyPr wrap="square" rtlCol="0">
            <a:spAutoFit/>
          </a:bodyPr>
          <a:lstStyle/>
          <a:p>
            <a:pPr lvl="0" algn="ctr" defTabSz="457200"/>
            <a:r>
              <a:rPr lang="en-US" sz="2400" b="1" dirty="0">
                <a:solidFill>
                  <a:srgbClr val="FF0066"/>
                </a:solidFill>
                <a:latin typeface="Century Gothic"/>
                <a:cs typeface="Century Gothic"/>
              </a:rPr>
              <a:t>Parents are always welcome in our classroom.  We appreciate any time that you give to volunteer in our classroom.  Please feel free to come in at any time.  You must go online and register as a volunteer on the Guilford County Schools Website.  </a:t>
            </a:r>
          </a:p>
          <a:p>
            <a:pPr lvl="0" algn="ctr" defTabSz="457200"/>
            <a:endParaRPr lang="en-US" sz="2400" b="1" dirty="0">
              <a:solidFill>
                <a:srgbClr val="FF0066"/>
              </a:solidFill>
              <a:latin typeface="Century Gothic"/>
              <a:cs typeface="Century Gothic"/>
            </a:endParaRPr>
          </a:p>
          <a:p>
            <a:pPr lvl="0" algn="ctr" defTabSz="457200"/>
            <a:r>
              <a:rPr lang="en-US" sz="2400" b="1" dirty="0">
                <a:solidFill>
                  <a:srgbClr val="FF0066"/>
                </a:solidFill>
                <a:latin typeface="Century Gothic"/>
                <a:cs typeface="Century Gothic"/>
              </a:rPr>
              <a:t>On many occasions we will ask for volunteers to assist with different activities in the classroom.  We hope that you will consider being an active part of your child’s Fourth Grade year!</a:t>
            </a:r>
          </a:p>
        </p:txBody>
      </p:sp>
    </p:spTree>
    <p:extLst>
      <p:ext uri="{BB962C8B-B14F-4D97-AF65-F5344CB8AC3E}">
        <p14:creationId xmlns:p14="http://schemas.microsoft.com/office/powerpoint/2010/main" val="1425507424"/>
      </p:ext>
    </p:extLst>
  </p:cSld>
  <p:clrMapOvr>
    <a:masterClrMapping/>
  </p:clrMapOvr>
  <p:transition spd="slow" advClick="0" advTm="30000">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60E3F099-CF98-4DD0-A1CC-92381D0C0A79}"/>
              </a:ext>
            </a:extLst>
          </p:cNvPr>
          <p:cNvPicPr>
            <a:picLocks noChangeAspect="1"/>
          </p:cNvPicPr>
          <p:nvPr/>
        </p:nvPicPr>
        <p:blipFill rotWithShape="1">
          <a:blip r:embed="rId3"/>
          <a:srcRect l="22319" t="23256" r="50870" b="9722"/>
          <a:stretch/>
        </p:blipFill>
        <p:spPr>
          <a:xfrm>
            <a:off x="450572" y="2305879"/>
            <a:ext cx="2451654" cy="3445565"/>
          </a:xfrm>
          <a:prstGeom prst="rect">
            <a:avLst/>
          </a:prstGeom>
        </p:spPr>
      </p:pic>
      <p:pic>
        <p:nvPicPr>
          <p:cNvPr id="9" name="Picture 8">
            <a:extLst>
              <a:ext uri="{FF2B5EF4-FFF2-40B4-BE49-F238E27FC236}">
                <a16:creationId xmlns:a16="http://schemas.microsoft.com/office/drawing/2014/main" id="{FDB08ED4-0340-441D-8598-CE5C9FF12054}"/>
              </a:ext>
            </a:extLst>
          </p:cNvPr>
          <p:cNvPicPr>
            <a:picLocks noChangeAspect="1"/>
          </p:cNvPicPr>
          <p:nvPr/>
        </p:nvPicPr>
        <p:blipFill rotWithShape="1">
          <a:blip r:embed="rId4"/>
          <a:srcRect l="21739" t="20936" r="48261" b="12043"/>
          <a:stretch/>
        </p:blipFill>
        <p:spPr>
          <a:xfrm>
            <a:off x="3154019" y="2319131"/>
            <a:ext cx="2743200" cy="3445566"/>
          </a:xfrm>
          <a:prstGeom prst="rect">
            <a:avLst/>
          </a:prstGeom>
        </p:spPr>
      </p:pic>
      <p:pic>
        <p:nvPicPr>
          <p:cNvPr id="10" name="Picture 9">
            <a:extLst>
              <a:ext uri="{FF2B5EF4-FFF2-40B4-BE49-F238E27FC236}">
                <a16:creationId xmlns:a16="http://schemas.microsoft.com/office/drawing/2014/main" id="{FDCF1B59-5DF4-482C-9959-161DF699046F}"/>
              </a:ext>
            </a:extLst>
          </p:cNvPr>
          <p:cNvPicPr>
            <a:picLocks noChangeAspect="1"/>
          </p:cNvPicPr>
          <p:nvPr/>
        </p:nvPicPr>
        <p:blipFill rotWithShape="1">
          <a:blip r:embed="rId5"/>
          <a:srcRect l="21884" t="21710" r="48116" b="12558"/>
          <a:stretch/>
        </p:blipFill>
        <p:spPr>
          <a:xfrm>
            <a:off x="6149009" y="2305878"/>
            <a:ext cx="2743201" cy="3379307"/>
          </a:xfrm>
          <a:prstGeom prst="rect">
            <a:avLst/>
          </a:prstGeom>
        </p:spPr>
      </p:pic>
    </p:spTree>
    <p:extLst>
      <p:ext uri="{BB962C8B-B14F-4D97-AF65-F5344CB8AC3E}">
        <p14:creationId xmlns:p14="http://schemas.microsoft.com/office/powerpoint/2010/main" val="865289540"/>
      </p:ext>
    </p:extLst>
  </p:cSld>
  <p:clrMapOvr>
    <a:masterClrMapping/>
  </p:clrMapOvr>
  <p:transition spd="slow" advClick="0" advTm="30000">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5267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30000">
        <p15:prstTrans prst="curtains"/>
      </p:transition>
    </mc:Choice>
    <mc:Fallback xmlns="">
      <p:transition spd="slow" advClick="0" advTm="3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86489" y="2289316"/>
            <a:ext cx="8771021" cy="3970318"/>
          </a:xfrm>
          <a:prstGeom prst="rect">
            <a:avLst/>
          </a:prstGeom>
          <a:noFill/>
        </p:spPr>
        <p:txBody>
          <a:bodyPr wrap="square" rtlCol="0">
            <a:spAutoFit/>
          </a:bodyPr>
          <a:lstStyle/>
          <a:p>
            <a:pPr lvl="0" defTabSz="457200"/>
            <a:r>
              <a:rPr lang="en-US" b="1" dirty="0">
                <a:solidFill>
                  <a:srgbClr val="EE73E5"/>
                </a:solidFill>
                <a:latin typeface="Century Gothic" panose="020B0502020202020204" pitchFamily="34" charset="0"/>
              </a:rPr>
              <a:t>I am originally from Greensboro, NC.  I am married with two children,  Brayden </a:t>
            </a:r>
            <a:r>
              <a:rPr lang="en-US" b="1">
                <a:solidFill>
                  <a:srgbClr val="EE73E5"/>
                </a:solidFill>
                <a:latin typeface="Century Gothic" panose="020B0502020202020204" pitchFamily="34" charset="0"/>
              </a:rPr>
              <a:t>(12) </a:t>
            </a:r>
            <a:r>
              <a:rPr lang="en-US" b="1" dirty="0">
                <a:solidFill>
                  <a:srgbClr val="EE73E5"/>
                </a:solidFill>
                <a:latin typeface="Century Gothic" panose="020B0502020202020204" pitchFamily="34" charset="0"/>
              </a:rPr>
              <a:t>and </a:t>
            </a:r>
            <a:r>
              <a:rPr lang="en-US" b="1">
                <a:solidFill>
                  <a:srgbClr val="EE73E5"/>
                </a:solidFill>
                <a:latin typeface="Century Gothic" panose="020B0502020202020204" pitchFamily="34" charset="0"/>
              </a:rPr>
              <a:t>Camryn (6).  </a:t>
            </a:r>
            <a:r>
              <a:rPr lang="en-US" b="1" dirty="0">
                <a:solidFill>
                  <a:srgbClr val="EE73E5"/>
                </a:solidFill>
                <a:latin typeface="Century Gothic" panose="020B0502020202020204" pitchFamily="34" charset="0"/>
              </a:rPr>
              <a:t>I am a two-time graduate of North Carolina A&amp;T State University, receiving both my undergraduate and Master’s Degrees.  I am currently a student in the Doctoral Program at Gardner Webb University.</a:t>
            </a:r>
          </a:p>
          <a:p>
            <a:pPr lvl="0" defTabSz="457200"/>
            <a:endParaRPr lang="en-US" b="1" dirty="0">
              <a:solidFill>
                <a:srgbClr val="EE73E5"/>
              </a:solidFill>
              <a:latin typeface="Century Gothic" panose="020B0502020202020204" pitchFamily="34" charset="0"/>
            </a:endParaRPr>
          </a:p>
          <a:p>
            <a:pPr lvl="0" defTabSz="457200"/>
            <a:r>
              <a:rPr lang="en-US" b="1" dirty="0">
                <a:solidFill>
                  <a:srgbClr val="FF0066"/>
                </a:solidFill>
                <a:latin typeface="Century Gothic" panose="020B0502020202020204" pitchFamily="34" charset="0"/>
              </a:rPr>
              <a:t>I am happy to have your child in my class!  This year will be packed full of learning and surprises.   I plan to work closely with you to ensure your child’s  success.  I am eager to get to know you and your family!</a:t>
            </a:r>
          </a:p>
          <a:p>
            <a:pPr lvl="0" defTabSz="457200"/>
            <a:endParaRPr lang="en-US" b="1" dirty="0">
              <a:solidFill>
                <a:srgbClr val="EE73E5"/>
              </a:solidFill>
              <a:latin typeface="Century Gothic" panose="020B0502020202020204" pitchFamily="34" charset="0"/>
            </a:endParaRPr>
          </a:p>
          <a:p>
            <a:pPr lvl="0" defTabSz="457200"/>
            <a:endParaRPr lang="en-US" b="1" dirty="0">
              <a:solidFill>
                <a:srgbClr val="EE73E5"/>
              </a:solidFill>
              <a:latin typeface="Century Gothic" panose="020B0502020202020204" pitchFamily="34" charset="0"/>
            </a:endParaRPr>
          </a:p>
          <a:p>
            <a:pPr lvl="0" algn="ctr" defTabSz="457200"/>
            <a:r>
              <a:rPr lang="en-US" b="1" dirty="0">
                <a:solidFill>
                  <a:srgbClr val="00B050"/>
                </a:solidFill>
                <a:latin typeface="Century Gothic" panose="020B0502020202020204" pitchFamily="34" charset="0"/>
              </a:rPr>
              <a:t>I can be reached at</a:t>
            </a:r>
          </a:p>
          <a:p>
            <a:pPr lvl="0" algn="ctr" defTabSz="457200"/>
            <a:r>
              <a:rPr lang="en-US" b="1" dirty="0">
                <a:solidFill>
                  <a:srgbClr val="00B050"/>
                </a:solidFill>
                <a:latin typeface="Century Gothic" panose="020B0502020202020204" pitchFamily="34" charset="0"/>
              </a:rPr>
              <a:t>School:  336-316-5888</a:t>
            </a:r>
          </a:p>
          <a:p>
            <a:pPr lvl="0" algn="ctr" defTabSz="457200"/>
            <a:r>
              <a:rPr lang="en-US" b="1" dirty="0">
                <a:solidFill>
                  <a:srgbClr val="00B050"/>
                </a:solidFill>
                <a:latin typeface="Century Gothic" panose="020B0502020202020204" pitchFamily="34" charset="0"/>
              </a:rPr>
              <a:t>Email: </a:t>
            </a:r>
            <a:r>
              <a:rPr lang="en-US" b="1" dirty="0">
                <a:solidFill>
                  <a:srgbClr val="00B050"/>
                </a:solidFill>
                <a:latin typeface="Century Gothic" panose="020B0502020202020204" pitchFamily="34" charset="0"/>
                <a:hlinkClick r:id="rId3"/>
              </a:rPr>
              <a:t>jeffrib2@gcsnc.com</a:t>
            </a:r>
            <a:endParaRPr lang="en-US" b="1" dirty="0">
              <a:solidFill>
                <a:srgbClr val="00B050"/>
              </a:solidFill>
              <a:latin typeface="Century Gothic" panose="020B0502020202020204" pitchFamily="34" charset="0"/>
            </a:endParaRPr>
          </a:p>
          <a:p>
            <a:pPr lvl="0" algn="ctr" defTabSz="457200"/>
            <a:r>
              <a:rPr lang="en-US" b="1" dirty="0">
                <a:solidFill>
                  <a:srgbClr val="00B050"/>
                </a:solidFill>
                <a:latin typeface="Century Gothic" panose="020B0502020202020204" pitchFamily="34" charset="0"/>
              </a:rPr>
              <a:t>Class Tag</a:t>
            </a:r>
            <a:endParaRPr lang="en-US" sz="2000" b="1" dirty="0">
              <a:solidFill>
                <a:srgbClr val="EE73E5"/>
              </a:solidFill>
              <a:latin typeface="Century Gothic" panose="020B0502020202020204" pitchFamily="34" charset="0"/>
            </a:endParaRPr>
          </a:p>
        </p:txBody>
      </p:sp>
    </p:spTree>
    <p:extLst>
      <p:ext uri="{BB962C8B-B14F-4D97-AF65-F5344CB8AC3E}">
        <p14:creationId xmlns:p14="http://schemas.microsoft.com/office/powerpoint/2010/main" val="98136340"/>
      </p:ext>
    </p:extLst>
  </p:cSld>
  <p:clrMapOvr>
    <a:masterClrMapping/>
  </p:clrMapOvr>
  <p:transition spd="slow" advClick="0" advTm="30000">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86489" y="2514600"/>
            <a:ext cx="8771021" cy="3416320"/>
          </a:xfrm>
          <a:prstGeom prst="rect">
            <a:avLst/>
          </a:prstGeom>
          <a:noFill/>
        </p:spPr>
        <p:txBody>
          <a:bodyPr wrap="square" rtlCol="0">
            <a:spAutoFit/>
          </a:bodyPr>
          <a:lstStyle/>
          <a:p>
            <a:pPr algn="ctr"/>
            <a:r>
              <a:rPr lang="en-US" sz="2400" b="1" dirty="0">
                <a:solidFill>
                  <a:srgbClr val="7030A0"/>
                </a:solidFill>
                <a:latin typeface="Century Gothic" panose="020B0502020202020204" pitchFamily="34" charset="0"/>
              </a:rPr>
              <a:t>This year we will use American Reading Company (ARC) Curriculum for 4</a:t>
            </a:r>
            <a:r>
              <a:rPr lang="en-US" sz="2400" b="1" baseline="30000" dirty="0">
                <a:solidFill>
                  <a:srgbClr val="7030A0"/>
                </a:solidFill>
                <a:latin typeface="Century Gothic" panose="020B0502020202020204" pitchFamily="34" charset="0"/>
              </a:rPr>
              <a:t>th</a:t>
            </a:r>
            <a:r>
              <a:rPr lang="en-US" sz="2400" b="1" dirty="0">
                <a:solidFill>
                  <a:srgbClr val="7030A0"/>
                </a:solidFill>
                <a:latin typeface="Century Gothic" panose="020B0502020202020204" pitchFamily="34" charset="0"/>
              </a:rPr>
              <a:t> Grade English/Language Arts.  This will enhance your child’s reading abilities and encourage better reading behaviors.  Science and Social Studies will be integrated within this program.</a:t>
            </a:r>
          </a:p>
          <a:p>
            <a:pPr algn="ctr"/>
            <a:endParaRPr lang="en-US" sz="2400" b="1" dirty="0">
              <a:solidFill>
                <a:srgbClr val="7030A0"/>
              </a:solidFill>
              <a:latin typeface="Century Gothic" panose="020B0502020202020204" pitchFamily="34" charset="0"/>
            </a:endParaRPr>
          </a:p>
          <a:p>
            <a:pPr algn="ctr"/>
            <a:endParaRPr lang="en-US" sz="2400" b="1" dirty="0">
              <a:solidFill>
                <a:srgbClr val="7030A0"/>
              </a:solidFill>
              <a:latin typeface="Century Gothic" panose="020B0502020202020204" pitchFamily="34" charset="0"/>
            </a:endParaRPr>
          </a:p>
          <a:p>
            <a:pPr algn="ctr"/>
            <a:r>
              <a:rPr lang="en-US" sz="2400" b="1" dirty="0">
                <a:solidFill>
                  <a:srgbClr val="7030A0"/>
                </a:solidFill>
                <a:latin typeface="Century Gothic" panose="020B0502020202020204" pitchFamily="34" charset="0"/>
              </a:rPr>
              <a:t>We will also require they read at home for at least 30 minutes nightly and complete their Reading Logs.</a:t>
            </a:r>
          </a:p>
        </p:txBody>
      </p:sp>
    </p:spTree>
    <p:extLst>
      <p:ext uri="{BB962C8B-B14F-4D97-AF65-F5344CB8AC3E}">
        <p14:creationId xmlns:p14="http://schemas.microsoft.com/office/powerpoint/2010/main" val="214889521"/>
      </p:ext>
    </p:extLst>
  </p:cSld>
  <p:clrMapOvr>
    <a:masterClrMapping/>
  </p:clrMapOvr>
  <p:transition spd="slow" advClick="0" advTm="30000">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86489" y="3163961"/>
            <a:ext cx="8771021" cy="2554545"/>
          </a:xfrm>
          <a:prstGeom prst="rect">
            <a:avLst/>
          </a:prstGeom>
          <a:noFill/>
        </p:spPr>
        <p:txBody>
          <a:bodyPr wrap="square" rtlCol="0">
            <a:spAutoFit/>
          </a:bodyPr>
          <a:lstStyle/>
          <a:p>
            <a:pPr algn="ctr"/>
            <a:r>
              <a:rPr lang="en-US" sz="3200" b="1" dirty="0">
                <a:solidFill>
                  <a:srgbClr val="FF0000"/>
                </a:solidFill>
                <a:latin typeface="Century Gothic" panose="020B0502020202020204" pitchFamily="34" charset="0"/>
              </a:rPr>
              <a:t>We will be encouraging your child to write in order to express their feelings and relay information based on what they have learned in the classroom and through reading.</a:t>
            </a:r>
          </a:p>
        </p:txBody>
      </p:sp>
    </p:spTree>
    <p:extLst>
      <p:ext uri="{BB962C8B-B14F-4D97-AF65-F5344CB8AC3E}">
        <p14:creationId xmlns:p14="http://schemas.microsoft.com/office/powerpoint/2010/main" val="1728168840"/>
      </p:ext>
    </p:extLst>
  </p:cSld>
  <p:clrMapOvr>
    <a:masterClrMapping/>
  </p:clrMapOvr>
  <p:transition spd="slow" advClick="0" advTm="30000">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86489" y="2885661"/>
            <a:ext cx="8771021" cy="2554545"/>
          </a:xfrm>
          <a:prstGeom prst="rect">
            <a:avLst/>
          </a:prstGeom>
          <a:noFill/>
        </p:spPr>
        <p:txBody>
          <a:bodyPr wrap="square" rtlCol="0">
            <a:spAutoFit/>
          </a:bodyPr>
          <a:lstStyle/>
          <a:p>
            <a:pPr algn="ctr"/>
            <a:r>
              <a:rPr lang="en-US" sz="3200" b="1" dirty="0">
                <a:solidFill>
                  <a:srgbClr val="002060"/>
                </a:solidFill>
                <a:latin typeface="Century Gothic" panose="020B0502020202020204" pitchFamily="34" charset="0"/>
              </a:rPr>
              <a:t>Eureka Math is the Math Curriculum we will use this year.  This program is designed to engage your child and encourage a LOVE for math.  We will learn new and exciting ways to solve problems.</a:t>
            </a:r>
          </a:p>
        </p:txBody>
      </p:sp>
    </p:spTree>
    <p:extLst>
      <p:ext uri="{BB962C8B-B14F-4D97-AF65-F5344CB8AC3E}">
        <p14:creationId xmlns:p14="http://schemas.microsoft.com/office/powerpoint/2010/main" val="617368205"/>
      </p:ext>
    </p:extLst>
  </p:cSld>
  <p:clrMapOvr>
    <a:masterClrMapping/>
  </p:clrMapOvr>
  <p:transition spd="slow" advClick="0" advTm="30000">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86489" y="3137452"/>
            <a:ext cx="8771021" cy="2554545"/>
          </a:xfrm>
          <a:prstGeom prst="rect">
            <a:avLst/>
          </a:prstGeom>
          <a:noFill/>
        </p:spPr>
        <p:txBody>
          <a:bodyPr wrap="square" rtlCol="0">
            <a:spAutoFit/>
          </a:bodyPr>
          <a:lstStyle/>
          <a:p>
            <a:pPr algn="ctr"/>
            <a:r>
              <a:rPr lang="en-US" sz="3200" b="1" dirty="0">
                <a:solidFill>
                  <a:schemeClr val="accent4">
                    <a:lumMod val="75000"/>
                  </a:schemeClr>
                </a:solidFill>
                <a:latin typeface="Century Gothic" panose="020B0502020202020204" pitchFamily="34" charset="0"/>
              </a:rPr>
              <a:t>Your child WILL receive Eureka homework nightly.  It is important that the homework is completed nightly and submitted daily.  Your child will receive points for homework as a grade and as an incentive.</a:t>
            </a:r>
          </a:p>
        </p:txBody>
      </p:sp>
    </p:spTree>
    <p:extLst>
      <p:ext uri="{BB962C8B-B14F-4D97-AF65-F5344CB8AC3E}">
        <p14:creationId xmlns:p14="http://schemas.microsoft.com/office/powerpoint/2010/main" val="970650418"/>
      </p:ext>
    </p:extLst>
  </p:cSld>
  <p:clrMapOvr>
    <a:masterClrMapping/>
  </p:clrMapOvr>
  <p:transition spd="slow" advClick="0" advTm="30000">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86489" y="2925420"/>
            <a:ext cx="8771021" cy="2554545"/>
          </a:xfrm>
          <a:prstGeom prst="rect">
            <a:avLst/>
          </a:prstGeom>
          <a:noFill/>
        </p:spPr>
        <p:txBody>
          <a:bodyPr wrap="square" rtlCol="0">
            <a:spAutoFit/>
          </a:bodyPr>
          <a:lstStyle/>
          <a:p>
            <a:pPr algn="ctr"/>
            <a:r>
              <a:rPr lang="en-US" sz="3200" b="1" dirty="0">
                <a:solidFill>
                  <a:srgbClr val="92D050"/>
                </a:solidFill>
                <a:latin typeface="Century Gothic" panose="020B0502020202020204" pitchFamily="34" charset="0"/>
              </a:rPr>
              <a:t>Music – Anthony</a:t>
            </a:r>
          </a:p>
          <a:p>
            <a:pPr algn="ctr"/>
            <a:r>
              <a:rPr lang="en-US" sz="3200" b="1" dirty="0">
                <a:solidFill>
                  <a:srgbClr val="92D050"/>
                </a:solidFill>
                <a:latin typeface="Century Gothic" panose="020B0502020202020204" pitchFamily="34" charset="0"/>
              </a:rPr>
              <a:t>Physical Education – Glynn</a:t>
            </a:r>
          </a:p>
          <a:p>
            <a:pPr algn="ctr"/>
            <a:r>
              <a:rPr lang="en-US" sz="3200" b="1" dirty="0">
                <a:solidFill>
                  <a:srgbClr val="92D050"/>
                </a:solidFill>
                <a:latin typeface="Century Gothic" panose="020B0502020202020204" pitchFamily="34" charset="0"/>
              </a:rPr>
              <a:t>Art – Holt</a:t>
            </a:r>
          </a:p>
          <a:p>
            <a:pPr algn="ctr"/>
            <a:r>
              <a:rPr lang="en-US" sz="3200" b="1" dirty="0">
                <a:solidFill>
                  <a:srgbClr val="92D050"/>
                </a:solidFill>
                <a:latin typeface="Century Gothic" panose="020B0502020202020204" pitchFamily="34" charset="0"/>
              </a:rPr>
              <a:t>Media – Carrington</a:t>
            </a:r>
          </a:p>
          <a:p>
            <a:pPr algn="ctr"/>
            <a:r>
              <a:rPr lang="en-US" sz="3200" b="1" dirty="0">
                <a:solidFill>
                  <a:srgbClr val="92D050"/>
                </a:solidFill>
                <a:latin typeface="Century Gothic" panose="020B0502020202020204" pitchFamily="34" charset="0"/>
              </a:rPr>
              <a:t>Computer - Williams</a:t>
            </a:r>
          </a:p>
        </p:txBody>
      </p:sp>
    </p:spTree>
    <p:extLst>
      <p:ext uri="{BB962C8B-B14F-4D97-AF65-F5344CB8AC3E}">
        <p14:creationId xmlns:p14="http://schemas.microsoft.com/office/powerpoint/2010/main" val="1435792714"/>
      </p:ext>
    </p:extLst>
  </p:cSld>
  <p:clrMapOvr>
    <a:masterClrMapping/>
  </p:clrMapOvr>
  <p:transition spd="slow" advClick="0" advTm="30000">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86489" y="3057940"/>
            <a:ext cx="8771021" cy="2677656"/>
          </a:xfrm>
          <a:prstGeom prst="rect">
            <a:avLst/>
          </a:prstGeom>
          <a:noFill/>
        </p:spPr>
        <p:txBody>
          <a:bodyPr wrap="square" rtlCol="0">
            <a:spAutoFit/>
          </a:bodyPr>
          <a:lstStyle/>
          <a:p>
            <a:pPr marL="342900" lvl="0" indent="-342900" defTabSz="457200">
              <a:buFontTx/>
              <a:buAutoNum type="arabicPeriod"/>
            </a:pPr>
            <a:r>
              <a:rPr lang="en-US" sz="2800" b="1" dirty="0">
                <a:solidFill>
                  <a:srgbClr val="3333CC"/>
                </a:solidFill>
                <a:latin typeface="Century Gothic"/>
                <a:cs typeface="Century Gothic"/>
              </a:rPr>
              <a:t>Listen when someone is talking. </a:t>
            </a:r>
          </a:p>
          <a:p>
            <a:pPr marL="342900" lvl="0" indent="-342900" defTabSz="457200">
              <a:buFontTx/>
              <a:buAutoNum type="arabicPeriod"/>
            </a:pPr>
            <a:r>
              <a:rPr lang="en-US" sz="2800" b="1" dirty="0">
                <a:solidFill>
                  <a:srgbClr val="3333CC"/>
                </a:solidFill>
                <a:latin typeface="Century Gothic"/>
                <a:cs typeface="Century Gothic"/>
              </a:rPr>
              <a:t>Follow directions the first time they are given.</a:t>
            </a:r>
          </a:p>
          <a:p>
            <a:pPr marL="342900" lvl="0" indent="-342900" defTabSz="457200">
              <a:buFontTx/>
              <a:buAutoNum type="arabicPeriod"/>
            </a:pPr>
            <a:r>
              <a:rPr lang="en-US" sz="2800" b="1" dirty="0">
                <a:solidFill>
                  <a:srgbClr val="3333CC"/>
                </a:solidFill>
                <a:latin typeface="Century Gothic"/>
                <a:cs typeface="Century Gothic"/>
              </a:rPr>
              <a:t>Treat everyone with kindness and respect. </a:t>
            </a:r>
          </a:p>
          <a:p>
            <a:pPr marL="342900" lvl="0" indent="-342900" defTabSz="457200">
              <a:buFontTx/>
              <a:buAutoNum type="arabicPeriod"/>
            </a:pPr>
            <a:r>
              <a:rPr lang="en-US" sz="2800" b="1" dirty="0">
                <a:solidFill>
                  <a:srgbClr val="3333CC"/>
                </a:solidFill>
                <a:latin typeface="Century Gothic"/>
                <a:cs typeface="Century Gothic"/>
              </a:rPr>
              <a:t>Take care of our school and classroom. </a:t>
            </a:r>
          </a:p>
          <a:p>
            <a:pPr marL="342900" lvl="0" indent="-342900" defTabSz="457200">
              <a:buFontTx/>
              <a:buAutoNum type="arabicPeriod"/>
            </a:pPr>
            <a:r>
              <a:rPr lang="en-US" sz="2800" b="1" dirty="0">
                <a:solidFill>
                  <a:srgbClr val="3333CC"/>
                </a:solidFill>
                <a:latin typeface="Century Gothic"/>
                <a:cs typeface="Century Gothic"/>
              </a:rPr>
              <a:t>Work and play safely and quietly. </a:t>
            </a:r>
          </a:p>
          <a:p>
            <a:pPr marL="342900" lvl="0" indent="-342900" defTabSz="457200">
              <a:buFontTx/>
              <a:buAutoNum type="arabicPeriod"/>
            </a:pPr>
            <a:r>
              <a:rPr lang="en-US" sz="2800" b="1" dirty="0">
                <a:solidFill>
                  <a:srgbClr val="3333CC"/>
                </a:solidFill>
                <a:latin typeface="Century Gothic"/>
                <a:cs typeface="Century Gothic"/>
              </a:rPr>
              <a:t>It’s ok to make mistakes. </a:t>
            </a:r>
          </a:p>
        </p:txBody>
      </p:sp>
    </p:spTree>
    <p:extLst>
      <p:ext uri="{BB962C8B-B14F-4D97-AF65-F5344CB8AC3E}">
        <p14:creationId xmlns:p14="http://schemas.microsoft.com/office/powerpoint/2010/main" val="1483540313"/>
      </p:ext>
    </p:extLst>
  </p:cSld>
  <p:clrMapOvr>
    <a:masterClrMapping/>
  </p:clrMapOvr>
  <p:transition spd="slow" advClick="0" advTm="30000">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86489" y="2859156"/>
            <a:ext cx="8771021" cy="3108543"/>
          </a:xfrm>
          <a:prstGeom prst="rect">
            <a:avLst/>
          </a:prstGeom>
          <a:noFill/>
        </p:spPr>
        <p:txBody>
          <a:bodyPr wrap="square" rtlCol="0">
            <a:spAutoFit/>
          </a:bodyPr>
          <a:lstStyle/>
          <a:p>
            <a:pPr algn="ctr"/>
            <a:r>
              <a:rPr lang="en-US" sz="2800" b="1" dirty="0">
                <a:solidFill>
                  <a:schemeClr val="accent2">
                    <a:lumMod val="50000"/>
                  </a:schemeClr>
                </a:solidFill>
                <a:latin typeface="Century Gothic" panose="020B0502020202020204" pitchFamily="34" charset="0"/>
              </a:rPr>
              <a:t>We are hopeful all of the children will be on their best behavior.  However, we know sometimes they have an “off day.”  We promise not to call you for every negative behavior.  If we do need to call you, please note we have done all we could in the classroom and given at least 3 chances for him/her to correct their behaviors.</a:t>
            </a:r>
          </a:p>
        </p:txBody>
      </p:sp>
    </p:spTree>
    <p:extLst>
      <p:ext uri="{BB962C8B-B14F-4D97-AF65-F5344CB8AC3E}">
        <p14:creationId xmlns:p14="http://schemas.microsoft.com/office/powerpoint/2010/main" val="1576898921"/>
      </p:ext>
    </p:extLst>
  </p:cSld>
  <p:clrMapOvr>
    <a:masterClrMapping/>
  </p:clrMapOvr>
  <p:transition spd="slow" advClick="0" advTm="30000">
    <p:split orient="ver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498</TotalTime>
  <Words>600</Words>
  <Application>Microsoft Office PowerPoint</Application>
  <PresentationFormat>On-screen Show (4:3)</PresentationFormat>
  <Paragraphs>37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sears</dc:creator>
  <cp:lastModifiedBy>Jeffries, Bianca S</cp:lastModifiedBy>
  <cp:revision>45</cp:revision>
  <dcterms:created xsi:type="dcterms:W3CDTF">2018-07-18T16:02:12Z</dcterms:created>
  <dcterms:modified xsi:type="dcterms:W3CDTF">2020-08-27T15:22:52Z</dcterms:modified>
</cp:coreProperties>
</file>